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3" r:id="rId1"/>
    <p:sldMasterId id="2147483675" r:id="rId2"/>
    <p:sldMasterId id="2147483727" r:id="rId3"/>
    <p:sldMasterId id="2147483737" r:id="rId4"/>
  </p:sldMasterIdLst>
  <p:notesMasterIdLst>
    <p:notesMasterId r:id="rId15"/>
  </p:notesMasterIdLst>
  <p:handoutMasterIdLst>
    <p:handoutMasterId r:id="rId16"/>
  </p:handoutMasterIdLst>
  <p:sldIdLst>
    <p:sldId id="788" r:id="rId5"/>
    <p:sldId id="789" r:id="rId6"/>
    <p:sldId id="795" r:id="rId7"/>
    <p:sldId id="790" r:id="rId8"/>
    <p:sldId id="791" r:id="rId9"/>
    <p:sldId id="793" r:id="rId10"/>
    <p:sldId id="792" r:id="rId11"/>
    <p:sldId id="794" r:id="rId12"/>
    <p:sldId id="797" r:id="rId13"/>
    <p:sldId id="798" r:id="rId1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35A"/>
    <a:srgbClr val="D3461E"/>
    <a:srgbClr val="FFC000"/>
    <a:srgbClr val="0F5156"/>
    <a:srgbClr val="97D6EC"/>
    <a:srgbClr val="D03238"/>
    <a:srgbClr val="00A6B7"/>
    <a:srgbClr val="F7A81B"/>
    <a:srgbClr val="0F5257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58"/>
  </p:normalViewPr>
  <p:slideViewPr>
    <p:cSldViewPr snapToGrid="0" snapToObjects="1">
      <p:cViewPr varScale="1">
        <p:scale>
          <a:sx n="95" d="100"/>
          <a:sy n="95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aneda, Zack [USA]" userId="a0cc14a5-701e-4086-ac35-6b1ac35a4b9e" providerId="ADAL" clId="{2EB6FB96-9C14-4C08-9B56-ED1F319BB52F}"/>
    <pc:docChg chg="modSld">
      <pc:chgData name="Castaneda, Zack [USA]" userId="a0cc14a5-701e-4086-ac35-6b1ac35a4b9e" providerId="ADAL" clId="{2EB6FB96-9C14-4C08-9B56-ED1F319BB52F}" dt="2020-10-28T22:54:47.915" v="0" actId="20577"/>
      <pc:docMkLst>
        <pc:docMk/>
      </pc:docMkLst>
      <pc:sldChg chg="modSp">
        <pc:chgData name="Castaneda, Zack [USA]" userId="a0cc14a5-701e-4086-ac35-6b1ac35a4b9e" providerId="ADAL" clId="{2EB6FB96-9C14-4C08-9B56-ED1F319BB52F}" dt="2020-10-28T22:54:47.915" v="0" actId="20577"/>
        <pc:sldMkLst>
          <pc:docMk/>
          <pc:sldMk cId="699736175" sldId="788"/>
        </pc:sldMkLst>
        <pc:spChg chg="mod">
          <ac:chgData name="Castaneda, Zack [USA]" userId="a0cc14a5-701e-4086-ac35-6b1ac35a4b9e" providerId="ADAL" clId="{2EB6FB96-9C14-4C08-9B56-ED1F319BB52F}" dt="2020-10-28T22:54:47.915" v="0" actId="20577"/>
          <ac:spMkLst>
            <pc:docMk/>
            <pc:sldMk cId="699736175" sldId="78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4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7086" y="839772"/>
            <a:ext cx="2907792" cy="5586984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654703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1" y="6601819"/>
            <a:ext cx="3581400" cy="929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7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717826" y="1554480"/>
            <a:ext cx="876602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8EAACE2-8ECC-5F4A-8152-8C7A588BB22C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17826" y="110273"/>
            <a:ext cx="8539814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cap="all" spc="100" dirty="0">
                <a:solidFill>
                  <a:schemeClr val="accent5"/>
                </a:solidFill>
              </a:rPr>
              <a:t>optional Breadcrumb1</a:t>
            </a:r>
            <a:r>
              <a:rPr lang="en-US" sz="900" cap="all" spc="100" dirty="0">
                <a:solidFill>
                  <a:schemeClr val="accent5"/>
                </a:solidFill>
              </a:rPr>
              <a:t> </a:t>
            </a:r>
            <a:r>
              <a:rPr lang="en-US" sz="900" cap="all" spc="100" dirty="0"/>
              <a:t>| Breadcrumb2 | Breadcrumb3 | Breadcrumb4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717826" y="1554480"/>
            <a:ext cx="876602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CDA712-DDF2-2E4D-8967-A53AFAAB8FDB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5258740" y="1550021"/>
            <a:ext cx="4225111" cy="46269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17825" y="1550021"/>
            <a:ext cx="4151286" cy="462694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2981C30-E19D-4149-A660-501DDC31DDBC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28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onten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717154" y="1547813"/>
            <a:ext cx="2485098" cy="4637087"/>
          </a:xfrm>
        </p:spPr>
        <p:txBody>
          <a:bodyPr/>
          <a:lstStyle>
            <a:lvl1pPr marL="0" indent="0">
              <a:buNone/>
              <a:defRPr sz="1400" b="0" i="1" cap="none" spc="0" baseline="0">
                <a:solidFill>
                  <a:schemeClr val="accent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b="0" i="1" cap="none" spc="0" dirty="0">
                <a:latin typeface="Georgia" charset="0"/>
                <a:ea typeface="Georgia" charset="0"/>
                <a:cs typeface="Georgia" charset="0"/>
              </a:rPr>
              <a:t>Call out goes here. This is a pull quote or description for a chart or graphic.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3506656" y="1547813"/>
            <a:ext cx="5977196" cy="46370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A367197-0430-8240-BF1C-5B0DC4A19402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44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7825" y="5876734"/>
            <a:ext cx="8769097" cy="414338"/>
          </a:xfrm>
        </p:spPr>
        <p:txBody>
          <a:bodyPr anchor="b">
            <a:noAutofit/>
          </a:bodyPr>
          <a:lstStyle>
            <a:lvl1pPr marL="0" indent="0">
              <a:buNone/>
              <a:defRPr sz="1100" b="0" i="1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25" y="1550021"/>
            <a:ext cx="8769097" cy="90021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b="1" cap="all" spc="100" baseline="0">
                <a:solidFill>
                  <a:schemeClr val="accent2"/>
                </a:solidFill>
              </a:defRPr>
            </a:lvl1pPr>
            <a:lvl2pPr marL="7938" indent="0">
              <a:spcBef>
                <a:spcPts val="600"/>
              </a:spcBef>
              <a:spcAft>
                <a:spcPts val="600"/>
              </a:spcAft>
              <a:buNone/>
              <a:tabLst/>
              <a:defRPr sz="1400" i="1">
                <a:latin typeface="Georgia" charset="0"/>
                <a:ea typeface="Georgia" charset="0"/>
                <a:cs typeface="Georgia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91622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1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4EF7E35-8124-3841-9D9D-D281268BC16F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65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17154" y="2781558"/>
            <a:ext cx="4293486" cy="277356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5193436" y="2780285"/>
            <a:ext cx="4293486" cy="277356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5876734"/>
            <a:ext cx="8769097" cy="414338"/>
          </a:xfrm>
        </p:spPr>
        <p:txBody>
          <a:bodyPr anchor="b"/>
          <a:lstStyle>
            <a:lvl1pPr marL="0" indent="0">
              <a:buNone/>
              <a:defRPr lang="en-US" sz="11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7154" y="1557118"/>
            <a:ext cx="8769768" cy="109515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+mn-lt"/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93143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1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6A7376-00D3-9843-9632-FA91271D23FB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2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Photo/Wide Char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7154" y="1554480"/>
            <a:ext cx="8769768" cy="9028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+mn-lt"/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caption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17154" y="2626425"/>
            <a:ext cx="8769768" cy="3571795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add chart/picture/graphic</a:t>
            </a:r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91622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1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A60D44-E753-4545-BB60-73C7EB575562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703839" y="1554480"/>
            <a:ext cx="4767263" cy="43973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03840" y="5876734"/>
            <a:ext cx="4767262" cy="414338"/>
          </a:xfrm>
        </p:spPr>
        <p:txBody>
          <a:bodyPr anchor="b"/>
          <a:lstStyle>
            <a:lvl1pPr marL="0" indent="0">
              <a:buNone/>
              <a:defRPr lang="en-US" sz="11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7154" y="1554480"/>
            <a:ext cx="3740546" cy="46275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caption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45B0A44-445F-5743-B06B-1ACDC3EB0CBD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2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826" y="1554480"/>
            <a:ext cx="8769096" cy="803275"/>
          </a:xfrm>
        </p:spPr>
        <p:txBody>
          <a:bodyPr/>
          <a:lstStyle>
            <a:lvl1pPr marL="0" indent="0">
              <a:buNone/>
              <a:defRPr b="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For more information about XXX, contact…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17825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975068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975068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2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5289925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289925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4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7604782" y="2487427"/>
            <a:ext cx="1882140" cy="1737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604782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17826" y="6055154"/>
            <a:ext cx="8752622" cy="345297"/>
          </a:xfrm>
        </p:spPr>
        <p:txBody>
          <a:bodyPr>
            <a:noAutofit/>
          </a:bodyPr>
          <a:lstStyle>
            <a:lvl1pPr marL="0" indent="0">
              <a:buNone/>
              <a:defRPr sz="1400" b="1" cap="none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BOOZALLEN.COM/CAPABILITY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75148" y="6400800"/>
            <a:ext cx="495300" cy="457200"/>
          </a:xfrm>
        </p:spPr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823" y="6400451"/>
            <a:ext cx="3970380" cy="457549"/>
          </a:xfrm>
        </p:spPr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717827" y="6400451"/>
            <a:ext cx="87526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F061130-6574-144E-B407-25E0474AE38E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52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Blue Tex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21624" y="1"/>
            <a:ext cx="9584377" cy="620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26" y="993811"/>
            <a:ext cx="8769096" cy="981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17154" y="2108200"/>
            <a:ext cx="8769768" cy="4097338"/>
          </a:xfr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1800" b="0" cap="none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AABDA6-C3E7-D44E-91D2-E0CB6FAA501F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5752" y="839772"/>
            <a:ext cx="2907792" cy="5587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871992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01" y="837561"/>
            <a:ext cx="2907792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1" y="6601819"/>
            <a:ext cx="3581400" cy="92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8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717824" y="1554480"/>
            <a:ext cx="8766027" cy="4554537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/>
            </a:lvl4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68BEE63-2E5A-C343-9509-19A0E76E1486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5351182" y="1554480"/>
            <a:ext cx="4132670" cy="455453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4pPr>
              <a:spcBef>
                <a:spcPts val="1800"/>
              </a:spcBef>
              <a:defRPr/>
            </a:lvl4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717825" y="1554480"/>
            <a:ext cx="4132670" cy="4554537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  <a:lvl4pPr>
              <a:spcBef>
                <a:spcPts val="1800"/>
              </a:spcBef>
              <a:defRPr/>
            </a:lvl4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F3F54C0-3A9E-C04E-993B-ACA0F8DFB5F9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17154" y="1554480"/>
            <a:ext cx="8766698" cy="905435"/>
          </a:xfrm>
        </p:spPr>
        <p:txBody>
          <a:bodyPr/>
          <a:lstStyle>
            <a:lvl1pPr marL="0" indent="0">
              <a:buNone/>
              <a:defRPr b="1" cap="all" spc="100" baseline="0">
                <a:solidFill>
                  <a:schemeClr val="accent2"/>
                </a:solidFill>
              </a:defRPr>
            </a:lvl1pPr>
            <a:lvl2pPr marL="7938" indent="0">
              <a:spcBef>
                <a:spcPts val="600"/>
              </a:spcBef>
              <a:spcAft>
                <a:spcPts val="600"/>
              </a:spcAft>
              <a:buNone/>
              <a:tabLst/>
              <a:defRPr sz="1100" i="1">
                <a:latin typeface="Georgia" charset="0"/>
                <a:ea typeface="Georgia" charset="0"/>
                <a:cs typeface="Georgia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5876734"/>
            <a:ext cx="8766027" cy="414338"/>
          </a:xfrm>
        </p:spPr>
        <p:txBody>
          <a:bodyPr anchor="b">
            <a:noAutofit/>
          </a:bodyPr>
          <a:lstStyle>
            <a:lvl1pPr marL="0" indent="0">
              <a:buFont typeface="Arial" charset="0"/>
              <a:buNone/>
              <a:defRPr lang="en-US" sz="9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72285B-DC25-C84E-A20A-D15FA8BAAF23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76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17154" y="2781558"/>
            <a:ext cx="4290416" cy="2773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5193436" y="2780285"/>
            <a:ext cx="4290416" cy="2773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5876734"/>
            <a:ext cx="8766027" cy="414338"/>
          </a:xfrm>
        </p:spPr>
        <p:txBody>
          <a:bodyPr anchor="b">
            <a:normAutofit/>
          </a:bodyPr>
          <a:lstStyle>
            <a:lvl1pPr marL="0" indent="0">
              <a:buNone/>
              <a:defRPr lang="en-US" sz="9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17154" y="1554480"/>
            <a:ext cx="8766698" cy="1106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0446FEF-82E8-2A47-B22B-BDF78ED7E2E4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59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photo/wide char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dirty="0"/>
              <a:t>This is an optional smaller point size for when you need longer headlines. Please limit to no more than 2 lines.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154" y="1554480"/>
            <a:ext cx="8766698" cy="6155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17154" y="2308122"/>
            <a:ext cx="8766698" cy="3971504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add chart/picture/graphic</a:t>
            </a:r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7EEDF5-85A2-4543-96A8-5C1866521C88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21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ontent Callout/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3506656" y="1554480"/>
            <a:ext cx="5977196" cy="4629710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24569" y="1554480"/>
            <a:ext cx="2477963" cy="463708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6pPr marL="0" indent="0">
              <a:buFontTx/>
              <a:buNone/>
              <a:defRPr baseline="0"/>
            </a:lvl6pPr>
            <a:lvl7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600" baseline="0">
                <a:solidFill>
                  <a:schemeClr val="accent2"/>
                </a:solidFill>
              </a:defRPr>
            </a:lvl7pPr>
          </a:lstStyle>
          <a:p>
            <a:pPr lvl="0"/>
            <a:r>
              <a:rPr lang="en-US" b="0" i="1" cap="none" spc="0" dirty="0">
                <a:latin typeface="Georgia" charset="0"/>
                <a:ea typeface="Georgia" charset="0"/>
                <a:cs typeface="Georgia" charset="0"/>
              </a:rPr>
              <a:t>Call out goes here. This is a pull quote or description for a chart or graphic.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09950E9-E9DB-3B47-88AE-BD395EFFDF3E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7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703840" y="1554480"/>
            <a:ext cx="4780012" cy="43973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03840" y="5876734"/>
            <a:ext cx="4780012" cy="414338"/>
          </a:xfrm>
        </p:spPr>
        <p:txBody>
          <a:bodyPr anchor="b">
            <a:normAutofit/>
          </a:bodyPr>
          <a:lstStyle>
            <a:lvl1pPr marL="0" indent="0">
              <a:buNone/>
              <a:defRPr lang="en-US" sz="9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17154" y="1554480"/>
            <a:ext cx="3661298" cy="42754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 Level 1 big intro text goes here to explain the chart.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86017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0E67E1E-2AA8-DC47-8BF7-DD08D537CED1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910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 baseline="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826" y="1554480"/>
            <a:ext cx="8766026" cy="803275"/>
          </a:xfrm>
        </p:spPr>
        <p:txBody>
          <a:bodyPr/>
          <a:lstStyle>
            <a:lvl1pPr marL="0" indent="0">
              <a:buNone/>
              <a:defRPr b="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For more information about XXX, contact…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17825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7825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3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994226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5325311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7601712" y="2487427"/>
            <a:ext cx="1882140" cy="1737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17826" y="6162730"/>
            <a:ext cx="8766026" cy="345297"/>
          </a:xfrm>
        </p:spPr>
        <p:txBody>
          <a:bodyPr>
            <a:noAutofit/>
          </a:bodyPr>
          <a:lstStyle>
            <a:lvl1pPr marL="0" indent="0">
              <a:buNone/>
              <a:defRPr sz="1400" b="1" cap="none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BOOZALLEN.COM/CAPABILITY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994226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325311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01712" y="4389691"/>
            <a:ext cx="1882140" cy="1429719"/>
          </a:xfrm>
        </p:spPr>
        <p:txBody>
          <a:bodyPr lIns="45720" tIns="45720" rIns="45720" bIns="45720">
            <a:noAutofit/>
          </a:bodyPr>
          <a:lstStyle>
            <a:lvl1pPr marL="0" indent="0">
              <a:spcAft>
                <a:spcPts val="400"/>
              </a:spcAft>
              <a:buNone/>
              <a:defRPr sz="1000" b="1" cap="none" baseline="0">
                <a:solidFill>
                  <a:schemeClr val="tx2"/>
                </a:solidFill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/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5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B28986-C20D-1040-9582-85B4606A7CC1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5752" y="839772"/>
            <a:ext cx="2907792" cy="5587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871992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001" y="837561"/>
            <a:ext cx="2907792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 </a:t>
            </a:r>
            <a:r>
              <a:rPr lang="en-US" sz="750" cap="all" spc="100" dirty="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71" y="6601819"/>
            <a:ext cx="3581400" cy="92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0212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Subsection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1037" y="1027674"/>
            <a:ext cx="266087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69A867B-0668-3C40-8074-5759D8A34D22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FC Subsection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4D65199-D351-D048-B020-FC9279BD5886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Subsection +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4013461" y="1027325"/>
            <a:ext cx="5477256" cy="5149639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2CB0258-06D5-9D4A-A7DC-808F5610A042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 FC Subsection + Content 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7" y="0"/>
            <a:ext cx="3186227" cy="6858000"/>
          </a:xfrm>
          <a:prstGeom prst="rect">
            <a:avLst/>
          </a:prstGeom>
        </p:spPr>
      </p:pic>
      <p:sp>
        <p:nvSpPr>
          <p:cNvPr id="10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4013461" y="1554480"/>
            <a:ext cx="5477256" cy="4622484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EC396130-7C0E-274D-86DB-2288BC1CCF81}" type="datetime5">
              <a:rPr lang="en-US" smtClean="0"/>
              <a:t>28-Oct-20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13460" y="173773"/>
            <a:ext cx="5473461" cy="981308"/>
          </a:xfrm>
        </p:spPr>
        <p:txBody>
          <a:bodyPr anchor="b"/>
          <a:lstStyle>
            <a:lvl1pPr>
              <a:defRPr cap="none" spc="0" baseline="0"/>
            </a:lvl1pPr>
          </a:lstStyle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Please limit to no more than 2 lines.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13460" y="1276283"/>
            <a:ext cx="54734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FC Subsection + Content 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4013461" y="1027325"/>
            <a:ext cx="5477256" cy="5149639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spcBef>
                <a:spcPts val="1800"/>
              </a:spcBef>
              <a:defRPr sz="1100"/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9465671-DFCB-DE40-9E8F-42EDEB8B74E3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cap="all" spc="100" baseline="0"/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  <a:p>
            <a:pPr lvl="0"/>
            <a:r>
              <a:rPr lang="en-US" dirty="0"/>
              <a:t>Section 5</a:t>
            </a:r>
          </a:p>
          <a:p>
            <a:pPr lvl="0"/>
            <a:r>
              <a:rPr lang="en-US" dirty="0"/>
              <a:t>Section 6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38C4C0A-B7EB-7644-B87B-D6F8BD6083E4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FC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cap="all" spc="100" baseline="0"/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  <a:p>
            <a:pPr lvl="0"/>
            <a:r>
              <a:rPr lang="en-US" dirty="0"/>
              <a:t>Section 5</a:t>
            </a:r>
          </a:p>
          <a:p>
            <a:pPr lvl="0"/>
            <a:r>
              <a:rPr lang="en-US" dirty="0"/>
              <a:t>Section 6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0334323-3DE8-A14A-9718-E01D34D836EE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spcBef>
                <a:spcPts val="1200"/>
              </a:spcBef>
              <a:buNone/>
              <a:tabLst/>
              <a:defRPr sz="1200"/>
            </a:lvl2pPr>
          </a:lstStyle>
          <a:p>
            <a:pPr lvl="0"/>
            <a:r>
              <a:rPr lang="en-US" dirty="0"/>
              <a:t>Section 1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91B5D3-9602-874D-99DB-C2A4191A8D7A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 FC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97180" y="2"/>
            <a:ext cx="3157838" cy="685799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>
                  <a:alpha val="9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1027673"/>
            <a:ext cx="5477256" cy="514929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spcBef>
                <a:spcPts val="1200"/>
              </a:spcBef>
              <a:buNone/>
              <a:tabLst/>
              <a:defRPr sz="1200"/>
            </a:lvl2pPr>
          </a:lstStyle>
          <a:p>
            <a:pPr lvl="0"/>
            <a:r>
              <a:rPr lang="en-US" dirty="0"/>
              <a:t>Section 1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EE0B0EFD-6B9C-D44B-A6F8-4236B3B663A5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o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9906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05752" y="839772"/>
            <a:ext cx="2907792" cy="5587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3592" y="1201563"/>
            <a:ext cx="5871992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0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3592" y="4015752"/>
            <a:ext cx="5871992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93592" y="5928912"/>
            <a:ext cx="4070747" cy="346075"/>
          </a:xfrm>
        </p:spPr>
        <p:txBody>
          <a:bodyPr>
            <a:normAutofit/>
          </a:bodyPr>
          <a:lstStyle>
            <a:lvl1pPr marL="0" indent="0">
              <a:buNone/>
              <a:defRPr sz="1200" b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06123" y="304819"/>
            <a:ext cx="1327679" cy="3683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785591" y="304819"/>
            <a:ext cx="1327679" cy="3683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logo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265060" y="304819"/>
            <a:ext cx="1327679" cy="3683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logo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49603" y="308377"/>
            <a:ext cx="2296668" cy="246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subsecti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8753C0B-A123-4242-9431-D06266B79F8E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013993" y="406400"/>
            <a:ext cx="5477256" cy="57277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cap="all" spc="100" baseline="0">
                <a:latin typeface="Oswald" charset="0"/>
                <a:ea typeface="Oswald" charset="0"/>
                <a:cs typeface="Oswald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DFBBDA8-DAE2-1146-AD7B-722B210C854E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365761"/>
            <a:ext cx="5477256" cy="5811203"/>
          </a:xfrm>
        </p:spPr>
        <p:txBody>
          <a:bodyPr lIns="0" tIns="0" rIns="0" bIns="0" anchor="ctr"/>
          <a:lstStyle>
            <a:lvl1pPr marL="0" indent="0">
              <a:buNone/>
              <a:defRPr sz="1000">
                <a:solidFill>
                  <a:schemeClr val="accent3"/>
                </a:solidFill>
                <a:latin typeface="Oswald" charset="0"/>
                <a:ea typeface="Oswald" charset="0"/>
                <a:cs typeface="Oswald" charset="0"/>
              </a:defRPr>
            </a:lvl1pPr>
            <a:lvl2pPr marL="7938" indent="0">
              <a:spcBef>
                <a:spcPts val="1800"/>
              </a:spcBef>
              <a:buNone/>
              <a:tabLst/>
              <a:defRPr sz="2000">
                <a:solidFill>
                  <a:schemeClr val="tx1"/>
                </a:solidFill>
              </a:defRPr>
            </a:lvl2pPr>
            <a:lvl3pPr marL="9144">
              <a:spcBef>
                <a:spcPts val="240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3pPr>
          </a:lstStyle>
          <a:p>
            <a:pPr lvl="0"/>
            <a:r>
              <a:rPr lang="en-US" dirty="0"/>
              <a:t>Level 1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sz="1000" i="0" cap="all" spc="100" dirty="0">
                <a:latin typeface="Oswald" charset="0"/>
                <a:ea typeface="Oswald" charset="0"/>
                <a:cs typeface="Oswald" charset="0"/>
              </a:rPr>
              <a:t>⏤ </a:t>
            </a:r>
            <a:r>
              <a:rPr lang="en-US" dirty="0"/>
              <a:t>THIRD LEVEL</a:t>
            </a:r>
          </a:p>
        </p:txBody>
      </p:sp>
      <p:sp>
        <p:nvSpPr>
          <p:cNvPr id="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A368D99-9E66-8D4B-AEE1-3ED37030513B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3461" y="3072385"/>
            <a:ext cx="5477256" cy="3104579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1800"/>
              </a:spcBef>
              <a:buNone/>
              <a:tabLst/>
              <a:defRPr sz="900" b="0" i="0" cap="all" spc="100" baseline="0">
                <a:solidFill>
                  <a:schemeClr val="tx1"/>
                </a:solidFill>
                <a:latin typeface="Oswald" charset="0"/>
                <a:ea typeface="Oswald" charset="0"/>
                <a:cs typeface="Oswald" charset="0"/>
              </a:defRPr>
            </a:lvl2pPr>
            <a:lvl3pPr marL="9144">
              <a:spcBef>
                <a:spcPts val="240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3pPr>
          </a:lstStyle>
          <a:p>
            <a:pPr lvl="0"/>
            <a:r>
              <a:rPr lang="en-US" dirty="0"/>
              <a:t>Level 1 title</a:t>
            </a:r>
          </a:p>
          <a:p>
            <a:pPr lvl="1"/>
            <a:r>
              <a:rPr lang="en-US" dirty="0"/>
              <a:t>⏤ SECOND LEVEL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97214" y="1"/>
            <a:ext cx="3188494" cy="685799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13462" y="1590738"/>
            <a:ext cx="5477256" cy="621681"/>
          </a:xfrm>
        </p:spPr>
        <p:txBody>
          <a:bodyPr lIns="0" anchor="b">
            <a:noAutofit/>
          </a:bodyPr>
          <a:lstStyle>
            <a:lvl1pPr>
              <a:defRPr sz="1400">
                <a:solidFill>
                  <a:schemeClr val="tx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SUBHEAD GOES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13462" y="2249351"/>
            <a:ext cx="547725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0069" y="5724525"/>
            <a:ext cx="2353207" cy="471488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800" b="0" i="1" cap="none" spc="0" baseline="0">
                <a:solidFill>
                  <a:schemeClr val="bg1"/>
                </a:solidFill>
                <a:latin typeface="+mn-lt"/>
              </a:defRPr>
            </a:lvl1pPr>
            <a:lvl2pPr marL="0">
              <a:lnSpc>
                <a:spcPct val="100000"/>
              </a:lnSpc>
              <a:spcBef>
                <a:spcPts val="2400"/>
              </a:spcBef>
              <a:defRPr sz="900" i="0">
                <a:latin typeface="Oswald" panose="02000503000000000000" pitchFamily="2" charset="0"/>
              </a:defRPr>
            </a:lvl2pPr>
            <a:lvl3pPr marL="11113" indent="0">
              <a:spcBef>
                <a:spcPts val="240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swald" panose="02000503000000000000" pitchFamily="2" charset="0"/>
              </a:defRPr>
            </a:lvl3pPr>
            <a:lvl4pPr marL="0" indent="0">
              <a:spcBef>
                <a:spcPts val="1800"/>
              </a:spcBef>
              <a:buFontTx/>
              <a:buNone/>
              <a:defRPr sz="1000" cap="none">
                <a:solidFill>
                  <a:schemeClr val="tx1">
                    <a:lumMod val="50000"/>
                    <a:lumOff val="50000"/>
                  </a:schemeClr>
                </a:solidFill>
                <a:latin typeface="Oswald" panose="02000503000000000000" pitchFamily="2" charset="0"/>
              </a:defRPr>
            </a:lvl4pPr>
          </a:lstStyle>
          <a:p>
            <a:pPr lvl="0"/>
            <a:r>
              <a:rPr lang="en-US" dirty="0"/>
              <a:t>Level 1 title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152E22D-92CF-A448-8885-B65E64953204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DEACACB6-6D8D-274C-8F2B-4AD8D206C7C0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013994" y="1027114"/>
            <a:ext cx="5477256" cy="515302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spcBef>
                <a:spcPts val="1200"/>
              </a:spcBef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  <a:p>
            <a:pPr lvl="0"/>
            <a:r>
              <a:rPr lang="en-US" dirty="0"/>
              <a:t>Section 5</a:t>
            </a:r>
          </a:p>
          <a:p>
            <a:pPr lvl="0"/>
            <a:r>
              <a:rPr lang="en-US" dirty="0"/>
              <a:t>Section 6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9402D33-1BB4-AE40-89CC-5B3F3A7189FC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013993" y="1027114"/>
            <a:ext cx="5477256" cy="51530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spcBef>
                <a:spcPts val="1200"/>
              </a:spcBef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DB1FA792-5586-0B4E-BFA6-4A19C4D62ECF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013462" y="406400"/>
            <a:ext cx="5477256" cy="57785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cap="all" spc="100" baseline="0">
                <a:latin typeface="Oswald" charset="0"/>
                <a:ea typeface="Oswald" charset="0"/>
                <a:cs typeface="Oswald" charset="0"/>
              </a:defRPr>
            </a:lvl1pPr>
          </a:lstStyle>
          <a:p>
            <a:pPr lvl="0"/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177E3D55-E950-6D4F-90AF-7C4CCFC45367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013993" y="368301"/>
            <a:ext cx="5477256" cy="5811838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 i="0" cap="none" spc="0" baseline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defRPr>
            </a:lvl1pPr>
            <a:lvl2pPr marL="0" indent="0">
              <a:lnSpc>
                <a:spcPts val="3000"/>
              </a:lnSpc>
              <a:spcBef>
                <a:spcPts val="1800"/>
              </a:spcBef>
              <a:spcAft>
                <a:spcPts val="0"/>
              </a:spcAft>
              <a:buNone/>
              <a:tabLst/>
              <a:defRPr sz="2000">
                <a:solidFill>
                  <a:schemeClr val="bg1"/>
                </a:solidFill>
              </a:defRPr>
            </a:lvl2pPr>
            <a:lvl3pPr>
              <a:spcBef>
                <a:spcPts val="2400"/>
              </a:spcBef>
              <a:defRPr sz="100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defRPr>
            </a:lvl3pPr>
          </a:lstStyle>
          <a:p>
            <a:pPr lvl="0"/>
            <a:r>
              <a:rPr lang="en-US" dirty="0"/>
              <a:t>Level 1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sz="1000" i="0" cap="all" spc="100" dirty="0">
                <a:latin typeface="Oswald" charset="0"/>
                <a:ea typeface="Oswald" charset="0"/>
                <a:cs typeface="Oswald" charset="0"/>
              </a:rPr>
              <a:t>⏤ </a:t>
            </a:r>
            <a:r>
              <a:rPr lang="en-US" dirty="0"/>
              <a:t>THIRD LEVEL</a:t>
            </a:r>
          </a:p>
        </p:txBody>
      </p:sp>
      <p:sp>
        <p:nvSpPr>
          <p:cNvPr id="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C3EAE24-5F3E-CB4D-AEF9-6DD112A9C883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C Divider 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7180" y="3594"/>
            <a:ext cx="9293135" cy="6854405"/>
          </a:xfrm>
          <a:noFill/>
        </p:spPr>
        <p:txBody>
          <a:bodyPr anchor="ctr">
            <a:noAutofit/>
          </a:bodyPr>
          <a:lstStyle>
            <a:lvl1pPr algn="ctr">
              <a:defRPr sz="6000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heading</a:t>
            </a:r>
          </a:p>
        </p:txBody>
      </p:sp>
    </p:spTree>
    <p:extLst>
      <p:ext uri="{BB962C8B-B14F-4D97-AF65-F5344CB8AC3E}">
        <p14:creationId xmlns:p14="http://schemas.microsoft.com/office/powerpoint/2010/main" val="36340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 Divider">
    <p:bg>
      <p:bgPr>
        <a:pattFill prst="pct5">
          <a:fgClr>
            <a:srgbClr val="97D6E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7180" y="3594"/>
            <a:ext cx="9293135" cy="6854405"/>
          </a:xfrm>
        </p:spPr>
        <p:txBody>
          <a:bodyPr anchor="ctr">
            <a:noAutofit/>
          </a:bodyPr>
          <a:lstStyle>
            <a:lvl1pPr algn="ctr">
              <a:defRPr sz="6000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heading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21624" y="1"/>
            <a:ext cx="958437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7825" y="758952"/>
            <a:ext cx="8766027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17825" y="4343400"/>
            <a:ext cx="876602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CDFEE6-F02C-6345-81BD-55830B135859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OC Wid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17825" y="1550021"/>
            <a:ext cx="4177970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5305882" y="1550021"/>
            <a:ext cx="4177970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56602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17C9E8-4C5C-2A48-91C4-4651D9A786F1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F TOC Wid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17825" y="1550021"/>
            <a:ext cx="2639208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3781235" y="1550021"/>
            <a:ext cx="2639208" cy="462694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6844644" y="1550021"/>
            <a:ext cx="2639208" cy="4626943"/>
          </a:xfrm>
        </p:spPr>
        <p:txBody>
          <a:bodyPr/>
          <a:lstStyle>
            <a:lvl1pPr marL="50800" indent="0">
              <a:spcBef>
                <a:spcPts val="1200"/>
              </a:spcBef>
              <a:buNone/>
              <a:tabLst>
                <a:tab pos="2336800" algn="r"/>
                <a:tab pos="3543300" algn="r"/>
              </a:tabLst>
              <a:defRPr sz="160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71463" indent="0">
              <a:spcBef>
                <a:spcPts val="300"/>
              </a:spcBef>
              <a:buNone/>
              <a:tabLst>
                <a:tab pos="2336800" algn="r"/>
                <a:tab pos="3543300" algn="r"/>
              </a:tabLst>
              <a:defRPr sz="1400"/>
            </a:lvl2pPr>
          </a:lstStyle>
          <a:p>
            <a:pPr lvl="0"/>
            <a:r>
              <a:rPr lang="en-US" dirty="0"/>
              <a:t>Section</a:t>
            </a:r>
          </a:p>
          <a:p>
            <a:pPr lvl="1"/>
            <a:r>
              <a:rPr lang="en-US" dirty="0"/>
              <a:t>Subsection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73586" y="1550021"/>
            <a:ext cx="0" cy="46269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6622864" y="1550021"/>
            <a:ext cx="0" cy="46269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56602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0D40B46-A739-6F49-9474-72DC275540BD}" type="datetime5">
              <a:rPr lang="en-US" smtClean="0"/>
              <a:t>28-Oct-20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88552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731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826" y="173773"/>
            <a:ext cx="8769096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826" y="1554480"/>
            <a:ext cx="876909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7827" y="1276283"/>
            <a:ext cx="87690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98E5111-DAC6-C64C-A700-6303DE9C8316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5" r:id="rId2"/>
    <p:sldLayoutId id="2147483716" r:id="rId3"/>
    <p:sldLayoutId id="2147483719" r:id="rId4"/>
    <p:sldLayoutId id="2147483667" r:id="rId5"/>
    <p:sldLayoutId id="2147483699" r:id="rId6"/>
    <p:sldLayoutId id="2147483749" r:id="rId7"/>
    <p:sldLayoutId id="2147483758" r:id="rId8"/>
    <p:sldLayoutId id="2147483750" r:id="rId9"/>
    <p:sldLayoutId id="2147483693" r:id="rId10"/>
    <p:sldLayoutId id="2147483755" r:id="rId11"/>
    <p:sldLayoutId id="2147483670" r:id="rId12"/>
    <p:sldLayoutId id="2147483666" r:id="rId13"/>
    <p:sldLayoutId id="2147483671" r:id="rId14"/>
    <p:sldLayoutId id="2147483672" r:id="rId15"/>
    <p:sldLayoutId id="2147483698" r:id="rId16"/>
    <p:sldLayoutId id="2147483673" r:id="rId17"/>
    <p:sldLayoutId id="2147483674" r:id="rId18"/>
    <p:sldLayoutId id="2147483757" r:id="rId19"/>
    <p:sldLayoutId id="214748372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6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6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6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.AppleSystemUIFont" charset="-12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11113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4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Tx/>
        <a:buNone/>
        <a:defRPr sz="1100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826" y="173773"/>
            <a:ext cx="8769096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This is an optional smaller point size for when you need longer headlines. </a:t>
            </a:r>
            <a:b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</a:br>
            <a:r>
              <a:rPr lang="en-US" sz="2000" cap="none" spc="0" dirty="0">
                <a:latin typeface="Oswald Light" charset="0"/>
                <a:ea typeface="Oswald Light" charset="0"/>
                <a:cs typeface="Oswald Light" charset="0"/>
              </a:rPr>
              <a:t>Please limit to no more than 2 lines.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826" y="1554480"/>
            <a:ext cx="8769096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7827" y="1276283"/>
            <a:ext cx="87690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17827" y="6400451"/>
            <a:ext cx="87690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92383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717823" y="6400451"/>
            <a:ext cx="396962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68820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96FA7DE-1BE6-9D40-B5F6-6AAEF0CBA038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8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696" r:id="rId3"/>
    <p:sldLayoutId id="2147483697" r:id="rId4"/>
    <p:sldLayoutId id="2147483682" r:id="rId5"/>
    <p:sldLayoutId id="2147483695" r:id="rId6"/>
    <p:sldLayoutId id="2147483684" r:id="rId7"/>
    <p:sldLayoutId id="2147483685" r:id="rId8"/>
    <p:sldLayoutId id="2147483686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all" spc="100" baseline="0">
          <a:solidFill>
            <a:schemeClr val="tx1"/>
          </a:solidFill>
          <a:latin typeface="Oswald Light" panose="02000303000000000000" pitchFamily="2" charset="0"/>
          <a:ea typeface="Oswald Light" panose="02000303000000000000" pitchFamily="2" charset="0"/>
          <a:cs typeface="Oswald Light" panose="02000303000000000000" pitchFamily="2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2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2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charset="0"/>
        <a:buChar char="o"/>
        <a:tabLst/>
        <a:defRPr sz="1200" b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SzPct val="75000"/>
        <a:buFont typeface=".AppleSystemUIFont" charset="-120"/>
        <a:buNone/>
        <a:tabLst/>
        <a:defRPr sz="12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buFontTx/>
        <a:buNone/>
        <a:defRPr sz="900" i="1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97180" y="-1"/>
            <a:ext cx="3189248" cy="6857999"/>
          </a:xfrm>
          <a:prstGeom prst="rect">
            <a:avLst/>
          </a:prstGeom>
          <a:pattFill prst="pct5">
            <a:fgClr>
              <a:srgbClr val="97D6E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7" y="1027674"/>
            <a:ext cx="2660877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0" y="1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13462" y="6400451"/>
            <a:ext cx="547346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5"/>
          <p:cNvSpPr txBox="1">
            <a:spLocks/>
          </p:cNvSpPr>
          <p:nvPr userDrawn="1"/>
        </p:nvSpPr>
        <p:spPr>
          <a:xfrm>
            <a:off x="8992383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6DACAF-9BFA-9644-A763-0D4C4E2C0AB1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59" r:id="rId2"/>
    <p:sldLayoutId id="2147483738" r:id="rId3"/>
    <p:sldLayoutId id="2147483735" r:id="rId4"/>
    <p:sldLayoutId id="2147483760" r:id="rId5"/>
    <p:sldLayoutId id="2147483739" r:id="rId6"/>
    <p:sldLayoutId id="2147483733" r:id="rId7"/>
    <p:sldLayoutId id="2147483740" r:id="rId8"/>
    <p:sldLayoutId id="2147483741" r:id="rId9"/>
    <p:sldLayoutId id="2147483734" r:id="rId10"/>
    <p:sldLayoutId id="2147483730" r:id="rId11"/>
    <p:sldLayoutId id="2147483731" r:id="rId12"/>
    <p:sldLayoutId id="2147483732" r:id="rId13"/>
    <p:sldLayoutId id="214748373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buFont typeface="LucidaGrande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6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>
                <a:alpha val="9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11876"/>
            <a:ext cx="2971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81037" y="1027674"/>
            <a:ext cx="2660877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013461" y="1027673"/>
            <a:ext cx="5477256" cy="51492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Level 1 is used for body text. The bullet is optional and may be removed. 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</a:t>
            </a:r>
          </a:p>
          <a:p>
            <a:pPr lvl="3"/>
            <a:r>
              <a:rPr lang="en-US" dirty="0"/>
              <a:t>Level 4 is an optional subhead </a:t>
            </a:r>
          </a:p>
          <a:p>
            <a:pPr lvl="4"/>
            <a:r>
              <a:rPr lang="en-US" dirty="0"/>
              <a:t>Level 5 is an optional short description. 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013462" y="6400801"/>
            <a:ext cx="4978161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013462" y="6400451"/>
            <a:ext cx="547346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5"/>
          <p:cNvSpPr txBox="1">
            <a:spLocks/>
          </p:cNvSpPr>
          <p:nvPr userDrawn="1"/>
        </p:nvSpPr>
        <p:spPr>
          <a:xfrm>
            <a:off x="8992383" y="6400800"/>
            <a:ext cx="4953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CE6E22-E655-5947-A8B4-6F095FBA2C1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0330634-4746-F24B-87A8-6D052F3ECC60}" type="datetime5">
              <a:rPr lang="en-US" smtClean="0"/>
              <a:t>28-Oct-20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8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4" r:id="rId2"/>
    <p:sldLayoutId id="2147483743" r:id="rId3"/>
    <p:sldLayoutId id="2147483744" r:id="rId4"/>
    <p:sldLayoutId id="2147483745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buFont typeface="LucidaGrande" charset="0"/>
        <a:buChar char="-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600" b="0" kern="1200" cap="none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/>
        <a:buNone/>
        <a:tabLst/>
        <a:defRPr sz="1600" b="1" i="0" kern="1200" cap="all" spc="100" baseline="0">
          <a:solidFill>
            <a:schemeClr val="bg1"/>
          </a:solidFill>
          <a:latin typeface="Calibri" charset="0"/>
          <a:ea typeface="Calibri" charset="0"/>
          <a:cs typeface="Calibri" charset="0"/>
        </a:defRPr>
      </a:lvl4pPr>
      <a:lvl5pPr marL="635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100" i="1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8" descr="A person using a computer&#10;&#10;Description automatically generated">
            <a:extLst>
              <a:ext uri="{FF2B5EF4-FFF2-40B4-BE49-F238E27FC236}">
                <a16:creationId xmlns:a16="http://schemas.microsoft.com/office/drawing/2014/main" id="{E3F16D99-90B2-6E46-9695-2E3032F7A0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0987" r="10987"/>
          <a:stretch>
            <a:fillRect/>
          </a:stretch>
        </p:blipFill>
        <p:spPr>
          <a:xfrm>
            <a:off x="282232" y="839772"/>
            <a:ext cx="2907016" cy="558792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Booz Allen Hamilton Tech excellence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 – Zack Castaneda, Marsha Enten, Jay Gosson, Christa Jordan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7862" y="4254980"/>
            <a:ext cx="2907016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36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58F3-D78F-49D2-B0B2-046F4BA3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5C48-F677-4295-879D-EBD0A127E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354B5-B152-4818-A8F8-F09BFBCC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A92B9A-1081-447C-BE1F-E450174A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2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D279-CC8E-45C9-9A00-53254213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7A99F-49A0-42D0-9DBE-B79555EAE2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CF045-A572-43ED-93AD-87F8897E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4899B-E239-48DA-A909-6297B36EF9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825" y="1550021"/>
            <a:ext cx="8878936" cy="858617"/>
          </a:xfrm>
        </p:spPr>
        <p:txBody>
          <a:bodyPr/>
          <a:lstStyle/>
          <a:p>
            <a:r>
              <a:rPr lang="en-US" dirty="0"/>
              <a:t>A simple pipeline that will deploy a web application to interface with a no-SQL database of contacts and display the 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E3DC2-2541-4A41-B5DC-07F6DA10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86" y="3018199"/>
            <a:ext cx="7204745" cy="18780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398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4649-2B02-453A-9E4C-358B1D6C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031EA-154C-4582-B3F6-72AC7AB36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44F84-0EAC-4D4A-9AC8-EECF9A2F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D9EBC69-7375-410C-91F7-FFD049EDBE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93" y="1363218"/>
            <a:ext cx="8584442" cy="4828747"/>
          </a:xfrm>
        </p:spPr>
      </p:pic>
    </p:spTree>
    <p:extLst>
      <p:ext uri="{BB962C8B-B14F-4D97-AF65-F5344CB8AC3E}">
        <p14:creationId xmlns:p14="http://schemas.microsoft.com/office/powerpoint/2010/main" val="181528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7262-AFD6-4599-B99C-7BD94D4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- Infrastructure as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0877E-AB08-432C-B3B9-9600775FC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EC330-0A0D-438C-9747-2ABDFD1B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C66B2A-B45B-4FA4-ADCC-7C38982B73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Cloud Formation used to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VPC (Virtual Private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and Private 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 Load Balancer</a:t>
            </a:r>
          </a:p>
          <a:p>
            <a:endParaRPr lang="en-US" dirty="0"/>
          </a:p>
        </p:txBody>
      </p:sp>
      <p:pic>
        <p:nvPicPr>
          <p:cNvPr id="7" name="Graphic 21">
            <a:extLst>
              <a:ext uri="{FF2B5EF4-FFF2-40B4-BE49-F238E27FC236}">
                <a16:creationId xmlns:a16="http://schemas.microsoft.com/office/drawing/2014/main" id="{76A073E8-AE29-4A21-B197-BD701537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24" y="17983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515AD92F-4C2E-49AB-860D-904347D7A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221" y="268500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CloudFormation</a:t>
            </a:r>
          </a:p>
        </p:txBody>
      </p:sp>
      <p:pic>
        <p:nvPicPr>
          <p:cNvPr id="9" name="Graphic 34">
            <a:extLst>
              <a:ext uri="{FF2B5EF4-FFF2-40B4-BE49-F238E27FC236}">
                <a16:creationId xmlns:a16="http://schemas.microsoft.com/office/drawing/2014/main" id="{7CE3474D-C932-48B7-B1F8-3D005E58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95" y="19507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34">
            <a:extLst>
              <a:ext uri="{FF2B5EF4-FFF2-40B4-BE49-F238E27FC236}">
                <a16:creationId xmlns:a16="http://schemas.microsoft.com/office/drawing/2014/main" id="{6650D4F8-49D3-4AC1-8052-8B59DCA0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895" y="238179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0AFB2C-5059-4B69-9490-CE45476A8D01}"/>
              </a:ext>
            </a:extLst>
          </p:cNvPr>
          <p:cNvSpPr txBox="1"/>
          <p:nvPr/>
        </p:nvSpPr>
        <p:spPr>
          <a:xfrm>
            <a:off x="8482936" y="2751319"/>
            <a:ext cx="76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54063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C6F7-9034-43E4-9E3F-4E2AF2A8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- Web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A3C9D-E271-4AB9-A25C-5E74693AA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73D7F-F1E9-441B-B13E-E625F2AC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C7297C-BF1F-4C58-84BE-6985856A05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825" y="1550022"/>
            <a:ext cx="3534579" cy="3039734"/>
          </a:xfrm>
        </p:spPr>
        <p:txBody>
          <a:bodyPr/>
          <a:lstStyle/>
          <a:p>
            <a:r>
              <a:rPr lang="en-US" dirty="0"/>
              <a:t>JavaScript web application, stored in S3 bucket and accesses DynamoDB data via API Gateway</a:t>
            </a:r>
          </a:p>
          <a:p>
            <a:r>
              <a:rPr lang="en-US" dirty="0"/>
              <a:t>Nodejs</a:t>
            </a:r>
          </a:p>
          <a:p>
            <a:r>
              <a:rPr lang="en-US" dirty="0"/>
              <a:t>NPM</a:t>
            </a:r>
          </a:p>
          <a:p>
            <a:r>
              <a:rPr lang="en-US" dirty="0" err="1"/>
              <a:t>Expressjs</a:t>
            </a:r>
            <a:endParaRPr lang="en-US" dirty="0"/>
          </a:p>
          <a:p>
            <a:r>
              <a:rPr lang="en-US" dirty="0"/>
              <a:t>Pm2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01CD43-895A-4448-BA67-F0EE59328E5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825637" y="1796146"/>
            <a:ext cx="2237426" cy="135342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CD1781E0-9B7E-4246-B6DA-A2FC9029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574" y="2489372"/>
            <a:ext cx="2371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 with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objects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19E04-4666-4A0A-A0F6-81D43A828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4909" b="-2121"/>
          <a:stretch/>
        </p:blipFill>
        <p:spPr>
          <a:xfrm>
            <a:off x="3244226" y="3237826"/>
            <a:ext cx="4243167" cy="3039734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00152A25-07B5-45CB-90D5-3337F0D1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87" y="194392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32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3218A2-498F-4FC4-B730-23E644AC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8" y="3702451"/>
            <a:ext cx="4806312" cy="1876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4926B-2A65-4F28-B536-FD3448FB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257" y="3105280"/>
            <a:ext cx="3269449" cy="1909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32D16-A1DC-4714-B1C6-747B045C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- API GATEWAY &amp;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09DCE-4C81-4AB1-8881-C2389E18B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09DC7-1805-4DE8-8DE7-3DF922CD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74D04-73BF-4AE2-8A2B-F2810C56D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API Gateway and Lambda functions were used to extract data from the DynamoDB</a:t>
            </a:r>
          </a:p>
          <a:p>
            <a:r>
              <a:rPr lang="en-US" dirty="0"/>
              <a:t>A role Lambda-DynamoDB-Role was applied to the API Gateway in order to allow data to be securely accessed. </a:t>
            </a:r>
          </a:p>
        </p:txBody>
      </p:sp>
      <p:pic>
        <p:nvPicPr>
          <p:cNvPr id="9" name="Graphic 25">
            <a:extLst>
              <a:ext uri="{FF2B5EF4-FFF2-40B4-BE49-F238E27FC236}">
                <a16:creationId xmlns:a16="http://schemas.microsoft.com/office/drawing/2014/main" id="{F49F3B6A-D3C6-42A5-A403-5C0435D5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82" y="16570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B7A44-D954-40AB-8F2A-788E3E066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795" y="2419019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API Gateway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E376155-520F-4651-AB30-26FA31B9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19" y="165748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203508B3-55C5-4EC7-901D-08E95FAC1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294" y="2417893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37F5EECA-C187-4741-BEDF-46355A398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881" y="3732343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function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66EB80C-BE25-4E16-8A83-B38688B99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11" y="325291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2AA8AD-1B74-4A06-A27F-16144A99D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527" y="4568458"/>
            <a:ext cx="2274005" cy="112785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E9B3C6-E292-464C-B34B-6A48A21A88D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6395982" y="2038019"/>
            <a:ext cx="1481137" cy="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F1768-F436-4763-AA9B-5E60FBDA2E51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8258119" y="2419481"/>
            <a:ext cx="9092" cy="83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432FB7-BD5A-4269-B843-CDE5C4CBE694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8267211" y="3710118"/>
            <a:ext cx="38319" cy="85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A16881-61F0-4F12-BDB8-C33634C818A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6017364" y="2419019"/>
            <a:ext cx="1859756" cy="254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15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ED1A-7A59-41DA-9B91-672F3E19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- Data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AAE34-F2E4-4237-A6BA-1E4B1854B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A76D6-5F99-4B7E-84E3-6591E527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7A861-E8B6-4FF9-9256-7F3A80E375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Database management was done via DynamoDB, a </a:t>
            </a:r>
            <a:r>
              <a:rPr lang="en-US" dirty="0" err="1"/>
              <a:t>noSQL</a:t>
            </a:r>
            <a:r>
              <a:rPr lang="en-US" dirty="0"/>
              <a:t> solution. A table called Contacts was populated with items, with the Partition Key </a:t>
            </a:r>
            <a:r>
              <a:rPr lang="en-US" dirty="0" err="1"/>
              <a:t>LastName</a:t>
            </a:r>
            <a:endParaRPr lang="en-US" dirty="0"/>
          </a:p>
        </p:txBody>
      </p:sp>
      <p:pic>
        <p:nvPicPr>
          <p:cNvPr id="9" name="Graphic 23">
            <a:extLst>
              <a:ext uri="{FF2B5EF4-FFF2-40B4-BE49-F238E27FC236}">
                <a16:creationId xmlns:a16="http://schemas.microsoft.com/office/drawing/2014/main" id="{1D08346D-8FF8-49A2-9F40-08E56FAF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2" y="16691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BEF8D42E-D4DA-423B-B3ED-61891C394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431184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B9A3094-DE4C-4A63-B9EB-E139B8A34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820" y="5306392"/>
            <a:ext cx="2152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Items (Partition Key: </a:t>
            </a:r>
            <a:r>
              <a:rPr lang="en-US" altLang="en-US" sz="1100" dirty="0" err="1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LastName</a:t>
            </a:r>
            <a:r>
              <a:rPr lang="en-US" altLang="en-US" sz="1100" dirty="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3" name="Graphic 27">
            <a:extLst>
              <a:ext uri="{FF2B5EF4-FFF2-40B4-BE49-F238E27FC236}">
                <a16:creationId xmlns:a16="http://schemas.microsoft.com/office/drawing/2014/main" id="{F454D7B0-6AC2-4F7F-BAAC-E580958D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45" y="485077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66F1F80-0363-4342-BAEF-F0C0B852D57C}"/>
              </a:ext>
            </a:extLst>
          </p:cNvPr>
          <p:cNvGrpSpPr/>
          <p:nvPr/>
        </p:nvGrpSpPr>
        <p:grpSpPr>
          <a:xfrm>
            <a:off x="5919560" y="2885209"/>
            <a:ext cx="2152650" cy="708025"/>
            <a:chOff x="6275820" y="3369086"/>
            <a:chExt cx="2152650" cy="708025"/>
          </a:xfrm>
        </p:grpSpPr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A6D9935-FF00-4E80-ABAC-94B091356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5820" y="3815174"/>
              <a:ext cx="2152650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Table: Contacts</a:t>
              </a:r>
            </a:p>
          </p:txBody>
        </p:sp>
        <p:pic>
          <p:nvPicPr>
            <p:cNvPr id="14" name="Graphic 29">
              <a:extLst>
                <a:ext uri="{FF2B5EF4-FFF2-40B4-BE49-F238E27FC236}">
                  <a16:creationId xmlns:a16="http://schemas.microsoft.com/office/drawing/2014/main" id="{60D791DC-6E99-4247-8686-9B9D48421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545" y="336908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8E28AA-EAE6-46DE-8848-8BF75144A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983" y="3193184"/>
            <a:ext cx="3848252" cy="1704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71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3848-0704-48E4-92AB-64CD6EBA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Lessons Learned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B26363-B4C0-4D1E-826D-65D747B6A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6DDA1-369B-4431-99A9-DFE7D51D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32CB31-E3DD-4105-924A-F601D85D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/>
              <a:t>CURL</a:t>
            </a:r>
            <a:r>
              <a:rPr lang="en-US" sz="2000" dirty="0"/>
              <a:t>, was a useful tool to test the API endpoint</a:t>
            </a:r>
          </a:p>
          <a:p>
            <a:r>
              <a:rPr lang="en-US" sz="2000" dirty="0"/>
              <a:t>Configuring gateways to allow public access required security settings</a:t>
            </a:r>
          </a:p>
          <a:p>
            <a:r>
              <a:rPr lang="en-US" sz="2000" dirty="0"/>
              <a:t>Trouble using user data to automate installation of packages on instance</a:t>
            </a:r>
          </a:p>
          <a:p>
            <a:pPr lvl="1"/>
            <a:r>
              <a:rPr lang="en-US" sz="2000" dirty="0"/>
              <a:t>Resulted in creating an AMI combined with a startup script for the </a:t>
            </a:r>
            <a:r>
              <a:rPr lang="en-US" sz="2000" dirty="0" err="1"/>
              <a:t>webapp</a:t>
            </a:r>
            <a:r>
              <a:rPr lang="en-US" sz="2000" dirty="0"/>
              <a:t> instead of using user data</a:t>
            </a:r>
          </a:p>
          <a:p>
            <a:r>
              <a:rPr lang="en-US" sz="2000" dirty="0"/>
              <a:t>SSH into ec2 instance—getting files from s3 bucket to ec2</a:t>
            </a:r>
          </a:p>
          <a:p>
            <a:pPr lvl="1"/>
            <a:r>
              <a:rPr lang="en-US" sz="2000" dirty="0"/>
              <a:t>Security groups configured to accept traffic on correct port</a:t>
            </a:r>
          </a:p>
          <a:p>
            <a:r>
              <a:rPr lang="en-US" sz="2000" dirty="0" err="1"/>
              <a:t>Cloudformation</a:t>
            </a:r>
            <a:endParaRPr lang="en-US" sz="2000" dirty="0"/>
          </a:p>
          <a:p>
            <a:pPr lvl="1"/>
            <a:r>
              <a:rPr lang="en-US" sz="2000" dirty="0"/>
              <a:t>Troubleshoot changes to template that changed IAM privileges</a:t>
            </a:r>
          </a:p>
          <a:p>
            <a:r>
              <a:rPr lang="en-US" sz="2000" dirty="0"/>
              <a:t>Challenge in getting data from </a:t>
            </a:r>
            <a:r>
              <a:rPr lang="en-US" sz="2000" dirty="0" err="1"/>
              <a:t>api</a:t>
            </a:r>
            <a:r>
              <a:rPr lang="en-US" sz="2000" dirty="0"/>
              <a:t> call to display on the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0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3073-F171-4214-9585-68908B66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2427-6696-468B-BF5E-122AB0592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22A0A-8D3D-48F3-ABEC-C34CD9613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Booz Allen Hamilton Inc. All rights Reserved. Internal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9F984-7D57-4494-86D5-FCC94C45E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Cloudformation</a:t>
            </a:r>
            <a:r>
              <a:rPr lang="en-US" dirty="0"/>
              <a:t> Resources and outputs--Jay</a:t>
            </a:r>
          </a:p>
          <a:p>
            <a:r>
              <a:rPr lang="en-US" dirty="0"/>
              <a:t>WebApp--jay</a:t>
            </a:r>
          </a:p>
          <a:p>
            <a:r>
              <a:rPr lang="en-US" dirty="0"/>
              <a:t>Curl of API--Zack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18485"/>
      </p:ext>
    </p:extLst>
  </p:cSld>
  <p:clrMapOvr>
    <a:masterClrMapping/>
  </p:clrMapOvr>
</p:sld>
</file>

<file path=ppt/theme/theme1.xml><?xml version="1.0" encoding="utf-8"?>
<a:theme xmlns:a="http://schemas.openxmlformats.org/drawingml/2006/main" name="LF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31BAD9E6-947A-C645-B114-E81315A0781B}"/>
    </a:ext>
  </a:extLst>
</a:theme>
</file>

<file path=ppt/theme/theme2.xml><?xml version="1.0" encoding="utf-8"?>
<a:theme xmlns:a="http://schemas.openxmlformats.org/drawingml/2006/main" name="SF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09730823-FD1F-B34E-8893-5F69E219CEBC}"/>
    </a:ext>
  </a:extLst>
</a:theme>
</file>

<file path=ppt/theme/theme3.xml><?xml version="1.0" encoding="utf-8"?>
<a:theme xmlns:a="http://schemas.openxmlformats.org/drawingml/2006/main" name="LI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4F731FD6-0ABD-7B44-A566-24802666E704}"/>
    </a:ext>
  </a:extLst>
</a:theme>
</file>

<file path=ppt/theme/theme4.xml><?xml version="1.0" encoding="utf-8"?>
<a:theme xmlns:a="http://schemas.openxmlformats.org/drawingml/2006/main" name="FC Master">
  <a:themeElements>
    <a:clrScheme name="Blue Standard 2020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FD4538"/>
      </a:accent3>
      <a:accent4>
        <a:srgbClr val="3AAD2C"/>
      </a:accent4>
      <a:accent5>
        <a:srgbClr val="92368D"/>
      </a:accent5>
      <a:accent6>
        <a:srgbClr val="CBDA00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A4" id="{6D144687-3B24-7745-8582-F0B04C206D01}" vid="{E386796A-6EE4-4B46-A790-2588B66374F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A4</Template>
  <TotalTime>943</TotalTime>
  <Words>424</Words>
  <Application>Microsoft Office PowerPoint</Application>
  <PresentationFormat>A4 Paper (210x297 mm)</PresentationFormat>
  <Paragraphs>72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Courier New</vt:lpstr>
      <vt:lpstr>Georgia</vt:lpstr>
      <vt:lpstr>LucidaGrande</vt:lpstr>
      <vt:lpstr>Oswald</vt:lpstr>
      <vt:lpstr>Oswald Light</vt:lpstr>
      <vt:lpstr>LF Master</vt:lpstr>
      <vt:lpstr>SF Master</vt:lpstr>
      <vt:lpstr>LI Master</vt:lpstr>
      <vt:lpstr>FC Master</vt:lpstr>
      <vt:lpstr>Booz Allen Hamilton Tech excellence </vt:lpstr>
      <vt:lpstr>Project overview</vt:lpstr>
      <vt:lpstr>Architecture</vt:lpstr>
      <vt:lpstr>Tools - Infrastructure as code</vt:lpstr>
      <vt:lpstr>Tools - Web Application</vt:lpstr>
      <vt:lpstr>Tools - API GATEWAY &amp; LAMBDA</vt:lpstr>
      <vt:lpstr>Tools - Data Management</vt:lpstr>
      <vt:lpstr>Challenges and Lessons Learned</vt:lpstr>
      <vt:lpstr>demo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Booz Allen Hamilton Tech excellence</dc:title>
  <dc:creator>Jordan, Christa [USA]</dc:creator>
  <cp:lastModifiedBy>Castaneda, Zack [USA]</cp:lastModifiedBy>
  <cp:revision>22</cp:revision>
  <dcterms:created xsi:type="dcterms:W3CDTF">2020-10-26T17:18:15Z</dcterms:created>
  <dcterms:modified xsi:type="dcterms:W3CDTF">2020-10-28T22:54:59Z</dcterms:modified>
</cp:coreProperties>
</file>